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72" r:id="rId3"/>
    <p:sldId id="263" r:id="rId4"/>
    <p:sldId id="264" r:id="rId5"/>
    <p:sldId id="262" r:id="rId6"/>
    <p:sldId id="269" r:id="rId7"/>
    <p:sldId id="266" r:id="rId8"/>
    <p:sldId id="265" r:id="rId9"/>
    <p:sldId id="291" r:id="rId10"/>
    <p:sldId id="282" r:id="rId11"/>
    <p:sldId id="270" r:id="rId12"/>
    <p:sldId id="295" r:id="rId13"/>
    <p:sldId id="293" r:id="rId14"/>
    <p:sldId id="294" r:id="rId15"/>
    <p:sldId id="297" r:id="rId16"/>
    <p:sldId id="292" r:id="rId17"/>
    <p:sldId id="271" r:id="rId18"/>
    <p:sldId id="285" r:id="rId19"/>
    <p:sldId id="273" r:id="rId20"/>
    <p:sldId id="288" r:id="rId21"/>
    <p:sldId id="289" r:id="rId22"/>
    <p:sldId id="287" r:id="rId23"/>
    <p:sldId id="290" r:id="rId24"/>
    <p:sldId id="286" r:id="rId25"/>
    <p:sldId id="275" r:id="rId26"/>
    <p:sldId id="277" r:id="rId27"/>
    <p:sldId id="279" r:id="rId28"/>
    <p:sldId id="296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EBB15-5164-A04B-8E0E-EC6F602D90A6}" type="datetimeFigureOut">
              <a:rPr kumimoji="1" lang="zh-CN" altLang="en-US" smtClean="0"/>
              <a:t>2018/12/5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8CD67-3988-A246-97B1-BC5B200E40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09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CD67-3988-A246-97B1-BC5B200E406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4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331A-D6B3-7045-8FCF-A97ABC903881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3160-A4DB-A548-9D5C-19296E3FD4D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3160-A4DB-A548-9D5C-19296E3FD4D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26F2A-C656-394B-AB3B-41EDF90B639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7167-B8A5-2A4A-B67A-A6CC62FE5F7E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3160-A4DB-A548-9D5C-19296E3FD4D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5C7F-83FA-0145-B95F-02B812145403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3182-18A0-E940-8584-969805C9EF5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7E8D-C2AE-204C-913E-5FEE20E8985D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BFA8-6C98-9344-93CC-1408BD0073C3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A7C3-6565-B846-BD90-388762D65997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3160-A4DB-A548-9D5C-19296E3FD4D4}" type="datetime1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EC0B-8B02-49B1-B317-B4D1DD4F5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68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beenkim/papers/BeenK_FinaleDV_ICML2017_tutorial.pdf" TargetMode="External"/><Relationship Id="rId4" Type="http://schemas.openxmlformats.org/officeDocument/2006/relationships/hyperlink" Target="https://christophm.github.io/interpretable-ml-book/" TargetMode="External"/><Relationship Id="rId5" Type="http://schemas.openxmlformats.org/officeDocument/2006/relationships/hyperlink" Target="https://github.com/lopusz/awesome-interpretable-machine-learning" TargetMode="External"/><Relationship Id="rId6" Type="http://schemas.openxmlformats.org/officeDocument/2006/relationships/hyperlink" Target="https://github.com/jphall663/awesome-machine-learning-interpretabi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terpretable.m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35421" y="1122363"/>
            <a:ext cx="10457793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Model </a:t>
            </a:r>
            <a:r>
              <a:rPr lang="en-US" altLang="zh-CN" dirty="0" smtClean="0"/>
              <a:t>Interpretability: </a:t>
            </a:r>
            <a:br>
              <a:rPr lang="en-US" altLang="zh-CN" dirty="0" smtClean="0"/>
            </a:br>
            <a:r>
              <a:rPr lang="en-US" altLang="zh-CN" dirty="0" smtClean="0"/>
              <a:t>Basics, Methods and Opportunities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Shenda Hong</a:t>
            </a:r>
          </a:p>
          <a:p>
            <a:r>
              <a:rPr lang="en-US" altLang="zh-CN" dirty="0" smtClean="0"/>
              <a:t>2018/12/06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Reading List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NIPS 2017 </a:t>
            </a:r>
            <a:r>
              <a:rPr lang="en-US" altLang="zh-CN" dirty="0" smtClean="0"/>
              <a:t>Interpretable </a:t>
            </a:r>
            <a:r>
              <a:rPr lang="en-US" altLang="zh-CN" dirty="0"/>
              <a:t>ML </a:t>
            </a:r>
            <a:r>
              <a:rPr lang="en-US" altLang="zh-CN" dirty="0" smtClean="0"/>
              <a:t>Symposium</a:t>
            </a:r>
          </a:p>
          <a:p>
            <a:pPr lvl="1"/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://interpretable.ml</a:t>
            </a:r>
            <a:endParaRPr kumimoji="1" lang="en-US" altLang="zh-CN" dirty="0"/>
          </a:p>
          <a:p>
            <a:r>
              <a:rPr lang="en-US" altLang="zh-CN" dirty="0"/>
              <a:t>ICML </a:t>
            </a:r>
            <a:r>
              <a:rPr lang="en-US" altLang="zh-CN" dirty="0" smtClean="0"/>
              <a:t>2017 Tutorial</a:t>
            </a:r>
          </a:p>
          <a:p>
            <a:pPr lvl="1"/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people.csail.mit.edu/beenkim/papers/BeenK_FinaleDV_ICML2017_tutorial.pdf</a:t>
            </a:r>
            <a:r>
              <a:rPr lang="en-US" altLang="zh-CN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/>
              <a:t>Book</a:t>
            </a:r>
            <a:endParaRPr kumimoji="1" lang="en-US" altLang="zh-CN" dirty="0">
              <a:hlinkClick r:id="rId4"/>
            </a:endParaRPr>
          </a:p>
          <a:p>
            <a:pPr lvl="1"/>
            <a:r>
              <a:rPr kumimoji="1" lang="en-US" altLang="zh-CN" dirty="0">
                <a:hlinkClick r:id="rId4"/>
              </a:rPr>
              <a:t>https://christophm.github.io/interpretable-ml-book/</a:t>
            </a:r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en-US" altLang="zh-CN" dirty="0"/>
              <a:t> awesome</a:t>
            </a:r>
          </a:p>
          <a:p>
            <a:pPr lvl="1"/>
            <a:r>
              <a:rPr kumimoji="1" lang="en-US" altLang="zh-CN" dirty="0">
                <a:hlinkClick r:id="rId5"/>
              </a:rPr>
              <a:t>https://github.com/lopusz/awesome-interpretable-machine-learning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6"/>
              </a:rPr>
              <a:t>https://github.com/jphall663/awesome-machine-learning-interpretability</a:t>
            </a:r>
            <a:endParaRPr kumimoji="1" lang="en-US" altLang="zh-CN" dirty="0">
              <a:hlinkClick r:id="rId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Methods of </a:t>
            </a:r>
            <a:r>
              <a:rPr lang="en-US" altLang="zh-CN" sz="4800" dirty="0" smtClean="0"/>
              <a:t>Build Interpretable Model</a:t>
            </a:r>
            <a:endParaRPr kumimoji="1" lang="zh-CN" altLang="en-US" sz="4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2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Simple Model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Linear</a:t>
            </a:r>
          </a:p>
          <a:p>
            <a:r>
              <a:rPr kumimoji="1" lang="en-US" altLang="zh-CN" dirty="0" smtClean="0"/>
              <a:t>Tree</a:t>
            </a:r>
          </a:p>
          <a:p>
            <a:r>
              <a:rPr kumimoji="1" lang="en-US" altLang="zh-CN" dirty="0" smtClean="0"/>
              <a:t>Rule</a:t>
            </a:r>
          </a:p>
          <a:p>
            <a:r>
              <a:rPr kumimoji="1" lang="en-US" altLang="zh-CN" dirty="0" smtClean="0"/>
              <a:t>Statistics and probability</a:t>
            </a:r>
          </a:p>
          <a:p>
            <a:r>
              <a:rPr kumimoji="1" lang="en-US" altLang="zh-CN" dirty="0" smtClean="0"/>
              <a:t>Instance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Attention Mechanism</a:t>
            </a:r>
            <a:endParaRPr kumimoji="1" lang="en-US" altLang="zh-CN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432" y="1512336"/>
            <a:ext cx="7647163" cy="456280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9696" y="6121310"/>
            <a:ext cx="10520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Choi E, Bahadori M T, Sun J, et al. Retain: An interpretable predictive model for healthcare using reverse time attention mechanism[C]//Advances in Neural Information Processing Systems. 2016: 3504-3512.</a:t>
            </a:r>
          </a:p>
        </p:txBody>
      </p:sp>
    </p:spTree>
    <p:extLst>
      <p:ext uri="{BB962C8B-B14F-4D97-AF65-F5344CB8AC3E}">
        <p14:creationId xmlns:p14="http://schemas.microsoft.com/office/powerpoint/2010/main" val="1291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External Knowledge Guided </a:t>
            </a:r>
            <a:r>
              <a:rPr kumimoji="1" lang="en-US" altLang="zh-CN" sz="4000" dirty="0"/>
              <a:t>A</a:t>
            </a:r>
            <a:r>
              <a:rPr kumimoji="1" lang="en-US" altLang="zh-CN" sz="4000" dirty="0" smtClean="0"/>
              <a:t>rchitecture </a:t>
            </a:r>
            <a:r>
              <a:rPr kumimoji="1" lang="en-US" altLang="zh-CN" sz="4000" dirty="0"/>
              <a:t>D</a:t>
            </a:r>
            <a:r>
              <a:rPr kumimoji="1" lang="en-US" altLang="zh-CN" sz="4000" dirty="0" smtClean="0"/>
              <a:t>esign</a:t>
            </a:r>
            <a:endParaRPr kumimoji="1" lang="en-US" altLang="zh-CN" sz="4000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13" y="1600994"/>
            <a:ext cx="8871974" cy="45759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9186" y="6356350"/>
            <a:ext cx="9680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MINA: Multilevel Knowledge-Guided Attention for Modeling Electrocardiography Signals</a:t>
            </a:r>
          </a:p>
        </p:txBody>
      </p:sp>
    </p:spTree>
    <p:extLst>
      <p:ext uri="{BB962C8B-B14F-4D97-AF65-F5344CB8AC3E}">
        <p14:creationId xmlns:p14="http://schemas.microsoft.com/office/powerpoint/2010/main" val="6289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In</a:t>
            </a:r>
            <a:r>
              <a:rPr kumimoji="1" lang="en-US" altLang="zh-CN" sz="4000" dirty="0" smtClean="0"/>
              <a:t>ternal Knowledge Guided Architecture Design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ResNet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PolyNet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FractalNet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RevNet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8675" y="6145597"/>
            <a:ext cx="10195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Lu Y, Zhong A, Li Q, et al. Beyond finite layer neural networks: Bridging deep architectures and numerical differential equations[J]. </a:t>
            </a:r>
            <a:r>
              <a:rPr lang="en-US" altLang="zh-CN" dirty="0" smtClean="0"/>
              <a:t>ICML</a:t>
            </a:r>
            <a:r>
              <a:rPr lang="zh-CN" altLang="en-US" dirty="0" smtClean="0"/>
              <a:t>, 201</a:t>
            </a:r>
            <a:r>
              <a:rPr lang="en-US" altLang="zh-CN" dirty="0" smtClean="0"/>
              <a:t>8</a:t>
            </a:r>
            <a:r>
              <a:rPr lang="zh-CN" altLang="en-US" dirty="0" smtClean="0"/>
              <a:t>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43" y="1558410"/>
            <a:ext cx="7179563" cy="39697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81" y="2397485"/>
            <a:ext cx="2705100" cy="317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20" y="3332414"/>
            <a:ext cx="3846222" cy="4380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79" y="4387885"/>
            <a:ext cx="2999383" cy="4595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64" y="5323537"/>
            <a:ext cx="4610594" cy="4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7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Methods of Interpret Agnostic Model</a:t>
            </a:r>
            <a:endParaRPr kumimoji="1" lang="zh-CN" altLang="en-US" sz="4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Visualization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Partial Dependence Plot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72" y="2558876"/>
            <a:ext cx="4566459" cy="32189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6572" y="6075144"/>
            <a:ext cx="10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Friedman, Jerome H. 2001. “Greedy Function Approximation: A Gradient Boosting Machine.” Annals of Statistics. JSTOR, 1189–1232.↩</a:t>
            </a:r>
          </a:p>
        </p:txBody>
      </p:sp>
    </p:spTree>
    <p:extLst>
      <p:ext uri="{BB962C8B-B14F-4D97-AF65-F5344CB8AC3E}">
        <p14:creationId xmlns:p14="http://schemas.microsoft.com/office/powerpoint/2010/main" val="21165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Saliency map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0205" y="6155998"/>
            <a:ext cx="10152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22222"/>
                </a:solidFill>
                <a:cs typeface="Times New Roman" panose="02020603050405020304" pitchFamily="18" charset="0"/>
              </a:rPr>
              <a:t>Zintgraf</a:t>
            </a:r>
            <a:r>
              <a:rPr lang="en-US" altLang="zh-CN" dirty="0">
                <a:solidFill>
                  <a:srgbClr val="222222"/>
                </a:solidFill>
                <a:cs typeface="Times New Roman" panose="02020603050405020304" pitchFamily="18" charset="0"/>
              </a:rPr>
              <a:t> L M, Cohen T S, Adel T, et al. Visualizing deep neural network decisions: Prediction difference analysis</a:t>
            </a:r>
            <a:r>
              <a:rPr lang="en-US" altLang="zh-CN" dirty="0">
                <a:cs typeface="Times New Roman" panose="02020603050405020304" pitchFamily="18" charset="0"/>
              </a:rPr>
              <a:t>. </a:t>
            </a:r>
            <a:r>
              <a:rPr lang="en-US" altLang="zh-CN" dirty="0" smtClean="0"/>
              <a:t>ICLR 2017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38" y="3243058"/>
            <a:ext cx="49022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81" y="2446988"/>
            <a:ext cx="6235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Importance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Importance score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635" y="6311900"/>
            <a:ext cx="8722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Breiman, Leo. 2001. “Random Forests.” Machine Learning 45 (1). Springer: 5–32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1" y="2918718"/>
            <a:ext cx="8399949" cy="31801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22" y="348755"/>
            <a:ext cx="6449078" cy="24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</a:t>
            </a:r>
            <a:r>
              <a:rPr lang="en-US" altLang="zh-CN" dirty="0" smtClean="0"/>
              <a:t>Interpretability </a:t>
            </a:r>
            <a:r>
              <a:rPr lang="en-US" altLang="zh-CN" dirty="0" smtClean="0"/>
              <a:t>Basics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Importance / </a:t>
            </a:r>
            <a:r>
              <a:rPr lang="en-US" altLang="zh-CN" dirty="0"/>
              <a:t>Selection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Anchor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1302" y="6075144"/>
            <a:ext cx="10192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Ribeiro M T, Singh S, </a:t>
            </a:r>
            <a:r>
              <a:rPr lang="en-US" altLang="zh-CN" dirty="0" err="1">
                <a:solidFill>
                  <a:srgbClr val="222222"/>
                </a:solidFill>
              </a:rPr>
              <a:t>Guestrin</a:t>
            </a:r>
            <a:r>
              <a:rPr lang="en-US" altLang="zh-CN" dirty="0">
                <a:solidFill>
                  <a:srgbClr val="222222"/>
                </a:solidFill>
              </a:rPr>
              <a:t> C. Anchors: High-precision model-agnostic explanations[C]//AAAI Conference on Artificial Intelligence. 2018</a:t>
            </a:r>
            <a:r>
              <a:rPr lang="en-US" altLang="zh-CN" dirty="0" smtClean="0">
                <a:solidFill>
                  <a:srgbClr val="222222"/>
                </a:solidFill>
              </a:rPr>
              <a:t>. Citation 44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97" y="2228193"/>
            <a:ext cx="9232713" cy="38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Importance / Selection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L2X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0414" y="6033184"/>
            <a:ext cx="804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Chen J, Song L, Wainwright M J, et al. Learning to Explain: An Information-Theoretic Perspective on Model Interpretation[J]. </a:t>
            </a:r>
            <a:r>
              <a:rPr lang="en-US" altLang="zh-CN" dirty="0" smtClean="0">
                <a:solidFill>
                  <a:srgbClr val="222222"/>
                </a:solidFill>
              </a:rPr>
              <a:t>ICML, </a:t>
            </a:r>
            <a:r>
              <a:rPr lang="en-US" altLang="zh-CN" dirty="0">
                <a:solidFill>
                  <a:srgbClr val="222222"/>
                </a:solidFill>
              </a:rPr>
              <a:t>2018.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72" y="2506352"/>
            <a:ext cx="5801853" cy="6571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53475" y="3457250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﻿Gumbel-softmax trick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28" y="3952090"/>
            <a:ext cx="3784600" cy="35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28" y="4372412"/>
            <a:ext cx="3200400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528" y="5076533"/>
            <a:ext cx="3035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Importance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SHAP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3946" y="5576798"/>
            <a:ext cx="10310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Lundberg S M, Lee S I. A unified approach to interpreting model </a:t>
            </a:r>
            <a:r>
              <a:rPr lang="en-US" altLang="zh-CN" dirty="0" smtClean="0">
                <a:solidFill>
                  <a:srgbClr val="222222"/>
                </a:solidFill>
              </a:rPr>
              <a:t>predictions. NIPS 2017</a:t>
            </a:r>
            <a:r>
              <a:rPr lang="en-US" altLang="zh-CN" dirty="0">
                <a:solidFill>
                  <a:srgbClr val="222222"/>
                </a:solidFill>
              </a:rPr>
              <a:t>: 4765-4774</a:t>
            </a:r>
            <a:r>
              <a:rPr lang="en-US" altLang="zh-CN" dirty="0" smtClean="0">
                <a:solidFill>
                  <a:srgbClr val="222222"/>
                </a:solidFill>
              </a:rPr>
              <a:t>. Citation 86</a:t>
            </a:r>
          </a:p>
          <a:p>
            <a:r>
              <a:rPr lang="en-US" altLang="zh-CN" dirty="0"/>
              <a:t>Lundberg S M, Nair B, </a:t>
            </a:r>
            <a:r>
              <a:rPr lang="en-US" altLang="zh-CN" dirty="0" err="1"/>
              <a:t>Vavilala</a:t>
            </a:r>
            <a:r>
              <a:rPr lang="en-US" altLang="zh-CN" dirty="0"/>
              <a:t> M S, et al. Explainable machine-learning predictions for the prevention of </a:t>
            </a:r>
            <a:r>
              <a:rPr lang="en-US" altLang="zh-CN" dirty="0" err="1"/>
              <a:t>hypoxaemia</a:t>
            </a:r>
            <a:r>
              <a:rPr lang="en-US" altLang="zh-CN" dirty="0"/>
              <a:t> during surgery[J]. Nature Biomedical Engineering, 2018, 2(10): 749.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37" y="1631382"/>
            <a:ext cx="9437226" cy="37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 Surrogate </a:t>
            </a:r>
            <a:r>
              <a:rPr lang="en-US" altLang="zh-CN" dirty="0" smtClean="0"/>
              <a:t>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LIME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12" y="2112432"/>
            <a:ext cx="5523188" cy="33752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759" y="5774520"/>
            <a:ext cx="10289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Ribeiro M T, Singh S, </a:t>
            </a:r>
            <a:r>
              <a:rPr lang="en-US" altLang="zh-CN" dirty="0" err="1">
                <a:solidFill>
                  <a:srgbClr val="222222"/>
                </a:solidFill>
              </a:rPr>
              <a:t>Guestrin</a:t>
            </a:r>
            <a:r>
              <a:rPr lang="en-US" altLang="zh-CN" dirty="0">
                <a:solidFill>
                  <a:srgbClr val="222222"/>
                </a:solidFill>
              </a:rPr>
              <a:t> C. Why should </a:t>
            </a:r>
            <a:r>
              <a:rPr lang="en-US" altLang="zh-CN" dirty="0" err="1">
                <a:solidFill>
                  <a:srgbClr val="222222"/>
                </a:solidFill>
              </a:rPr>
              <a:t>i</a:t>
            </a:r>
            <a:r>
              <a:rPr lang="en-US" altLang="zh-CN" dirty="0">
                <a:solidFill>
                  <a:srgbClr val="222222"/>
                </a:solidFill>
              </a:rPr>
              <a:t> trust you?: Explaining the predictions of any classifier[C]//Proceedings of the 22nd ACM SIGKDD international conference on knowledge discovery and data mining. ACM, 2016: 1135-1144</a:t>
            </a:r>
            <a:r>
              <a:rPr lang="en-US" altLang="zh-CN" dirty="0" smtClean="0">
                <a:solidFill>
                  <a:srgbClr val="222222"/>
                </a:solidFill>
              </a:rPr>
              <a:t>. Citation 877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83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Surrogate </a:t>
            </a:r>
            <a:r>
              <a:rPr lang="en-US" altLang="zh-CN" dirty="0" smtClean="0"/>
              <a:t>Model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Mimic learning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6634" y="5521146"/>
            <a:ext cx="10457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Hinton G, </a:t>
            </a:r>
            <a:r>
              <a:rPr lang="en-US" altLang="zh-CN" dirty="0" err="1">
                <a:solidFill>
                  <a:srgbClr val="222222"/>
                </a:solidFill>
              </a:rPr>
              <a:t>Vinyals</a:t>
            </a:r>
            <a:r>
              <a:rPr lang="en-US" altLang="zh-CN" dirty="0">
                <a:solidFill>
                  <a:srgbClr val="222222"/>
                </a:solidFill>
              </a:rPr>
              <a:t> O, Dean J. Distilling the knowledge in a neural network[J]. </a:t>
            </a:r>
            <a:r>
              <a:rPr lang="en-US" altLang="zh-CN" dirty="0" err="1">
                <a:solidFill>
                  <a:srgbClr val="222222"/>
                </a:solidFill>
              </a:rPr>
              <a:t>arXiv</a:t>
            </a:r>
            <a:r>
              <a:rPr lang="en-US" altLang="zh-CN" dirty="0">
                <a:solidFill>
                  <a:srgbClr val="222222"/>
                </a:solidFill>
              </a:rPr>
              <a:t> preprint arXiv:1503.02531, 2015</a:t>
            </a:r>
            <a:r>
              <a:rPr lang="en-US" altLang="zh-CN" dirty="0" smtClean="0">
                <a:solidFill>
                  <a:srgbClr val="222222"/>
                </a:solidFill>
              </a:rPr>
              <a:t>.</a:t>
            </a:r>
          </a:p>
          <a:p>
            <a:r>
              <a:rPr lang="en-US" altLang="zh-CN" dirty="0" err="1"/>
              <a:t>Che</a:t>
            </a:r>
            <a:r>
              <a:rPr lang="en-US" altLang="zh-CN" dirty="0"/>
              <a:t> Z, </a:t>
            </a:r>
            <a:r>
              <a:rPr lang="en-US" altLang="zh-CN" dirty="0" err="1"/>
              <a:t>Purushotham</a:t>
            </a:r>
            <a:r>
              <a:rPr lang="en-US" altLang="zh-CN" dirty="0"/>
              <a:t> S, </a:t>
            </a:r>
            <a:r>
              <a:rPr lang="en-US" altLang="zh-CN" dirty="0" err="1"/>
              <a:t>Khemani</a:t>
            </a:r>
            <a:r>
              <a:rPr lang="en-US" altLang="zh-CN" dirty="0"/>
              <a:t> R, et al. Distilling knowledge from deep networks with applications to healthcare domain[J].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arXiv:1512.03542, 2015.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28" y="2774731"/>
            <a:ext cx="8255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Opportunities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Interpretable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Intermediate attribute as interpretability</a:t>
            </a:r>
          </a:p>
          <a:p>
            <a:pPr lvl="1"/>
            <a:r>
              <a:rPr lang="en-US" altLang="zh-CN" dirty="0" smtClean="0"/>
              <a:t>Few(Zero)-shot learning</a:t>
            </a:r>
          </a:p>
          <a:p>
            <a:r>
              <a:rPr lang="en-US" altLang="zh-CN" dirty="0" smtClean="0"/>
              <a:t>Ensemble with expert knowledge</a:t>
            </a:r>
          </a:p>
          <a:p>
            <a:pPr lvl="1"/>
            <a:r>
              <a:rPr lang="en-US" altLang="zh-CN" dirty="0" smtClean="0"/>
              <a:t>Deep feature + expert feature</a:t>
            </a:r>
          </a:p>
          <a:p>
            <a:r>
              <a:rPr lang="en-US" altLang="zh-CN" dirty="0" smtClean="0"/>
              <a:t>Model behavior is interpretable </a:t>
            </a:r>
          </a:p>
          <a:p>
            <a:pPr lvl="1"/>
            <a:r>
              <a:rPr lang="en-US" altLang="zh-CN" dirty="0" smtClean="0"/>
              <a:t>Attention mechanism + </a:t>
            </a:r>
            <a:r>
              <a:rPr kumimoji="1" lang="en-US" altLang="zh-CN" dirty="0"/>
              <a:t>v</a:t>
            </a:r>
            <a:r>
              <a:rPr kumimoji="1" lang="en-US" altLang="zh-CN" dirty="0" smtClean="0"/>
              <a:t>isualization (salient map)</a:t>
            </a:r>
            <a:endParaRPr lang="en-US" altLang="zh-CN" dirty="0" smtClean="0"/>
          </a:p>
          <a:p>
            <a:r>
              <a:rPr lang="en-US" altLang="zh-CN" dirty="0" smtClean="0"/>
              <a:t>Model representation is interpretable </a:t>
            </a:r>
          </a:p>
          <a:p>
            <a:pPr lvl="1"/>
            <a:r>
              <a:rPr lang="en-US" altLang="zh-CN" dirty="0" smtClean="0"/>
              <a:t>Domain adaption + </a:t>
            </a:r>
            <a:r>
              <a:rPr kumimoji="1" lang="en-US" altLang="zh-CN" dirty="0" smtClean="0"/>
              <a:t>visualization (t-</a:t>
            </a:r>
            <a:r>
              <a:rPr kumimoji="1" lang="en-US" altLang="zh-CN" dirty="0" err="1" smtClean="0"/>
              <a:t>sne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Model outcome </a:t>
            </a:r>
            <a:r>
              <a:rPr lang="en-US" altLang="zh-CN" dirty="0" smtClean="0"/>
              <a:t>is interpretable </a:t>
            </a:r>
            <a:endParaRPr kumimoji="1" lang="en-US" altLang="zh-CN" dirty="0" smtClean="0"/>
          </a:p>
          <a:p>
            <a:pPr lvl="1"/>
            <a:r>
              <a:rPr lang="en-US" altLang="zh-CN" dirty="0" smtClean="0"/>
              <a:t>Basis pattern (composition)</a:t>
            </a:r>
          </a:p>
          <a:p>
            <a:pPr lvl="1"/>
            <a:r>
              <a:rPr lang="en-US" altLang="zh-CN" dirty="0" smtClean="0"/>
              <a:t>T</a:t>
            </a:r>
            <a:r>
              <a:rPr lang="en-US" altLang="zh-CN" dirty="0" smtClean="0"/>
              <a:t>emplates (comparison)</a:t>
            </a:r>
          </a:p>
          <a:p>
            <a:pPr lvl="1"/>
            <a:r>
              <a:rPr lang="en-US" altLang="zh-CN" dirty="0" smtClean="0"/>
              <a:t>P</a:t>
            </a:r>
            <a:r>
              <a:rPr lang="en-US" altLang="zh-CN" dirty="0" smtClean="0"/>
              <a:t>henotypes (consistency)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Interpret Agnostic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Transform complex model to simpler model</a:t>
            </a:r>
          </a:p>
          <a:p>
            <a:pPr lvl="1"/>
            <a:r>
              <a:rPr lang="en-US" altLang="zh-CN" dirty="0" smtClean="0"/>
              <a:t>Indirect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Transfer learning (keep model)</a:t>
            </a:r>
          </a:p>
          <a:p>
            <a:pPr lvl="2"/>
            <a:r>
              <a:rPr lang="en-US" altLang="zh-CN" dirty="0" smtClean="0"/>
              <a:t>Domain adaption (keep representation)</a:t>
            </a:r>
          </a:p>
          <a:p>
            <a:pPr lvl="2"/>
            <a:r>
              <a:rPr lang="en-US" altLang="zh-CN" dirty="0" smtClean="0"/>
              <a:t>Model distilling, mimic learning (keep outcome)</a:t>
            </a:r>
          </a:p>
          <a:p>
            <a:pPr lvl="1"/>
            <a:r>
              <a:rPr lang="en-US" altLang="zh-CN" dirty="0"/>
              <a:t>D</a:t>
            </a:r>
            <a:r>
              <a:rPr lang="en-US" altLang="zh-CN" dirty="0" smtClean="0"/>
              <a:t>irect</a:t>
            </a:r>
          </a:p>
          <a:p>
            <a:pPr lvl="2"/>
            <a:r>
              <a:rPr lang="en-US" altLang="zh-CN" dirty="0" smtClean="0"/>
              <a:t>Model compression</a:t>
            </a:r>
          </a:p>
          <a:p>
            <a:r>
              <a:rPr lang="en-US" altLang="zh-CN" dirty="0" smtClean="0"/>
              <a:t>Transform complex model to more intuitive model</a:t>
            </a:r>
          </a:p>
          <a:p>
            <a:pPr lvl="1"/>
            <a:r>
              <a:rPr lang="en-US" altLang="zh-CN" dirty="0" smtClean="0"/>
              <a:t>Evidence theory</a:t>
            </a:r>
          </a:p>
          <a:p>
            <a:pPr lvl="1"/>
            <a:r>
              <a:rPr lang="en-US" altLang="zh-CN" dirty="0" smtClean="0"/>
              <a:t>F</a:t>
            </a:r>
            <a:r>
              <a:rPr lang="en-US" altLang="zh-CN" dirty="0" smtClean="0"/>
              <a:t>ussy system</a:t>
            </a:r>
          </a:p>
          <a:p>
            <a:pPr lvl="1"/>
            <a:r>
              <a:rPr lang="en-US" altLang="zh-CN" dirty="0" smtClean="0"/>
              <a:t>L</a:t>
            </a:r>
            <a:r>
              <a:rPr lang="en-US" altLang="zh-CN" dirty="0" smtClean="0"/>
              <a:t>ogic rules</a:t>
            </a:r>
          </a:p>
          <a:p>
            <a:pPr lvl="1"/>
            <a:r>
              <a:rPr lang="en-US" altLang="zh-CN" dirty="0" smtClean="0"/>
              <a:t>Feature selection</a:t>
            </a:r>
          </a:p>
          <a:p>
            <a:r>
              <a:rPr lang="en-US" altLang="zh-CN" dirty="0" smtClean="0"/>
              <a:t>Interpret with budget</a:t>
            </a:r>
          </a:p>
          <a:p>
            <a:pPr lvl="1"/>
            <a:r>
              <a:rPr lang="en-US" altLang="zh-CN" dirty="0" smtClean="0"/>
              <a:t>Active learning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One More Thing ...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Model Interpretability -&gt; Data Interpretability </a:t>
            </a:r>
            <a:endParaRPr kumimoji="1" lang="en-US" altLang="zh-CN" dirty="0" smtClean="0"/>
          </a:p>
          <a:p>
            <a:r>
              <a:rPr kumimoji="1" lang="en-US" altLang="zh-CN" dirty="0" smtClean="0"/>
              <a:t>What can we conclude of the data</a:t>
            </a:r>
          </a:p>
          <a:p>
            <a:pPr lvl="1"/>
            <a:r>
              <a:rPr kumimoji="1" lang="en-US" altLang="zh-CN" dirty="0" smtClean="0"/>
              <a:t>from data itself</a:t>
            </a:r>
          </a:p>
          <a:p>
            <a:pPr lvl="2"/>
            <a:r>
              <a:rPr kumimoji="1" lang="en-US" altLang="zh-CN" dirty="0" smtClean="0"/>
              <a:t>data management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from model</a:t>
            </a:r>
          </a:p>
          <a:p>
            <a:pPr lvl="2"/>
            <a:r>
              <a:rPr kumimoji="1" lang="en-US" altLang="zh-CN" dirty="0" smtClean="0"/>
              <a:t>model invariant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Thanks</a:t>
            </a:r>
            <a:endParaRPr kumimoji="1"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Definition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 </a:t>
            </a:r>
            <a:r>
              <a:rPr kumimoji="1" lang="en-US" altLang="zh-CN" dirty="0"/>
              <a:t>Interpretability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668386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Interpretability is the degree to which a human can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understand </a:t>
            </a:r>
            <a:r>
              <a:rPr kumimoji="1" lang="en-US" altLang="zh-CN" dirty="0"/>
              <a:t>the cause of a </a:t>
            </a:r>
            <a:r>
              <a:rPr kumimoji="1" lang="en-US" altLang="zh-CN" dirty="0" smtClean="0"/>
              <a:t>decision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consistently </a:t>
            </a:r>
            <a:r>
              <a:rPr kumimoji="1" lang="en-US" altLang="zh-CN" dirty="0"/>
              <a:t>predict the model’s </a:t>
            </a:r>
            <a:r>
              <a:rPr kumimoji="1" lang="en-US" altLang="zh-CN" dirty="0" smtClean="0"/>
              <a:t>result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 model is better interpretable than another model if its decisions are easier for a human to comprehend than decisions from the second model.</a:t>
            </a:r>
            <a:endParaRPr kumimoji="1" lang="zh-CN" altLang="en-US" dirty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56" y="365125"/>
            <a:ext cx="5336567" cy="59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Importance of Interpretability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 a machine learning model performs well, why don’t you just trust the model and ignore why it made a certain decision? “The problem is that a single metric, such as classification accuracy, is an </a:t>
            </a:r>
            <a:r>
              <a:rPr kumimoji="1" lang="en-US" altLang="zh-CN" dirty="0">
                <a:solidFill>
                  <a:srgbClr val="FF0000"/>
                </a:solidFill>
              </a:rPr>
              <a:t>incomplete</a:t>
            </a:r>
            <a:r>
              <a:rPr kumimoji="1" lang="en-US" altLang="zh-CN" dirty="0"/>
              <a:t> description of most real-world tasks</a:t>
            </a:r>
            <a:r>
              <a:rPr kumimoji="1" lang="en-US" altLang="zh-CN" dirty="0" smtClean="0"/>
              <a:t>.”</a:t>
            </a:r>
          </a:p>
          <a:p>
            <a:r>
              <a:rPr kumimoji="1" lang="en-US" altLang="zh-CN" dirty="0" smtClean="0"/>
              <a:t>From what to </a:t>
            </a:r>
            <a:r>
              <a:rPr kumimoji="1" lang="en-US" altLang="zh-CN" dirty="0" smtClean="0"/>
              <a:t>why (the nature of humanity)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why this prediction</a:t>
            </a:r>
          </a:p>
          <a:p>
            <a:pPr lvl="1"/>
            <a:r>
              <a:rPr kumimoji="1" lang="en-US" altLang="zh-CN" dirty="0" smtClean="0"/>
              <a:t>why </a:t>
            </a:r>
            <a:r>
              <a:rPr kumimoji="1" lang="en-US" altLang="zh-CN" dirty="0"/>
              <a:t>a model might </a:t>
            </a:r>
            <a:r>
              <a:rPr kumimoji="1" lang="en-US" altLang="zh-CN" dirty="0" smtClean="0"/>
              <a:t>fail</a:t>
            </a:r>
          </a:p>
          <a:p>
            <a:r>
              <a:rPr lang="en-US" altLang="zh-CN" dirty="0"/>
              <a:t>The model itself becomes the source of knowledge instead of the data. Interpretability makes it possible to extract this </a:t>
            </a:r>
            <a:r>
              <a:rPr lang="en-US" altLang="zh-CN" dirty="0">
                <a:solidFill>
                  <a:srgbClr val="FF0000"/>
                </a:solidFill>
              </a:rPr>
              <a:t>additional knowledge</a:t>
            </a:r>
            <a:r>
              <a:rPr lang="en-US" altLang="zh-CN" dirty="0"/>
              <a:t> captured by the model.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</a:t>
            </a:r>
            <a:r>
              <a:rPr kumimoji="1" lang="en-US" altLang="zh-CN" dirty="0" smtClean="0"/>
              <a:t>Importance of </a:t>
            </a:r>
            <a:r>
              <a:rPr kumimoji="1" lang="en-US" altLang="zh-CN" dirty="0"/>
              <a:t>Interpretability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08" y="1690688"/>
            <a:ext cx="5273231" cy="3848264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6400833" y="1870075"/>
            <a:ext cx="5097485" cy="3331548"/>
            <a:chOff x="6400833" y="1870075"/>
            <a:chExt cx="5097485" cy="33315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33" y="1870075"/>
              <a:ext cx="5097485" cy="160050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814619" y="4001294"/>
              <a:ext cx="216758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en-US" altLang="zh-CN" sz="2400" b="1" dirty="0" smtClean="0"/>
                <a:t>Risk Factor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kumimoji="1" lang="en-US" altLang="zh-CN" sz="2400" b="1" dirty="0" smtClean="0"/>
                <a:t>Phenotypes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kumimoji="1" lang="en-US" altLang="zh-CN" sz="2400" b="1" dirty="0" smtClean="0"/>
                <a:t>Biomarkers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97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 of </a:t>
            </a:r>
            <a:r>
              <a:rPr lang="en-US" altLang="zh-CN" dirty="0" smtClean="0"/>
              <a:t>Interpretability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Algorithm </a:t>
            </a:r>
            <a:r>
              <a:rPr kumimoji="1" lang="en-US" altLang="zh-CN" dirty="0" smtClean="0"/>
              <a:t>transparency</a:t>
            </a:r>
          </a:p>
          <a:p>
            <a:pPr lvl="1"/>
            <a:r>
              <a:rPr kumimoji="1" lang="en-US" altLang="zh-CN" dirty="0"/>
              <a:t>How does the algorithm create the model</a:t>
            </a:r>
            <a:r>
              <a:rPr kumimoji="1" lang="en-US" altLang="zh-CN" dirty="0" smtClean="0"/>
              <a:t>?</a:t>
            </a:r>
          </a:p>
          <a:p>
            <a:pPr lvl="2"/>
            <a:r>
              <a:rPr kumimoji="1" lang="en-US" altLang="zh-CN" dirty="0" smtClean="0"/>
              <a:t>CNN, multiple levels</a:t>
            </a:r>
          </a:p>
          <a:p>
            <a:pPr lvl="2"/>
            <a:r>
              <a:rPr kumimoji="1" lang="en-US" altLang="zh-CN" dirty="0" smtClean="0"/>
              <a:t>LSE in LR, BP in DNN with millions of parameters</a:t>
            </a:r>
          </a:p>
          <a:p>
            <a:r>
              <a:rPr kumimoji="1" lang="en-US" altLang="zh-CN" dirty="0"/>
              <a:t>Global, Holistic Model </a:t>
            </a:r>
            <a:r>
              <a:rPr kumimoji="1" lang="en-US" altLang="zh-CN" dirty="0" smtClean="0"/>
              <a:t>Interpretability</a:t>
            </a:r>
          </a:p>
          <a:p>
            <a:pPr lvl="1"/>
            <a:r>
              <a:rPr kumimoji="1" lang="en-US" altLang="zh-CN" dirty="0"/>
              <a:t>How does the trained model make predictions</a:t>
            </a:r>
            <a:r>
              <a:rPr kumimoji="1" lang="en-US" altLang="zh-CN" dirty="0" smtClean="0"/>
              <a:t>?</a:t>
            </a:r>
          </a:p>
          <a:p>
            <a:pPr lvl="2"/>
            <a:r>
              <a:rPr lang="en-US" altLang="zh-CN" dirty="0"/>
              <a:t>global model interpretability is very hard to achieve in </a:t>
            </a:r>
            <a:r>
              <a:rPr lang="en-US" altLang="zh-CN" dirty="0" smtClean="0"/>
              <a:t>practice</a:t>
            </a:r>
          </a:p>
          <a:p>
            <a:pPr lvl="2"/>
            <a:r>
              <a:rPr kumimoji="1" lang="en-US" altLang="zh-CN" dirty="0" smtClean="0"/>
              <a:t>Locally</a:t>
            </a:r>
          </a:p>
          <a:p>
            <a:r>
              <a:rPr kumimoji="1" lang="en-US" altLang="zh-CN" dirty="0"/>
              <a:t>Global Model Interpretability on a Modular </a:t>
            </a:r>
            <a:r>
              <a:rPr kumimoji="1" lang="en-US" altLang="zh-CN" dirty="0" smtClean="0"/>
              <a:t>Level</a:t>
            </a:r>
          </a:p>
          <a:p>
            <a:pPr lvl="1"/>
            <a:r>
              <a:rPr kumimoji="1" lang="en-US" altLang="zh-CN" dirty="0"/>
              <a:t>How do parts of the model influence predictions</a:t>
            </a:r>
            <a:r>
              <a:rPr kumimoji="1" lang="en-US" altLang="zh-CN" dirty="0" smtClean="0"/>
              <a:t>?</a:t>
            </a:r>
          </a:p>
          <a:p>
            <a:pPr lvl="2"/>
            <a:r>
              <a:rPr kumimoji="1" lang="en-US" altLang="zh-CN" dirty="0" smtClean="0"/>
              <a:t>Decision trees better than linear model</a:t>
            </a:r>
          </a:p>
          <a:p>
            <a:r>
              <a:rPr lang="en-US" altLang="zh-CN" dirty="0"/>
              <a:t>Local Interpretability for a Single Prediction</a:t>
            </a:r>
          </a:p>
          <a:p>
            <a:pPr lvl="1"/>
            <a:r>
              <a:rPr kumimoji="1" lang="en-US" altLang="zh-CN" dirty="0"/>
              <a:t>Why did the model make a specific decision for an instance</a:t>
            </a:r>
            <a:r>
              <a:rPr kumimoji="1" lang="en-US" altLang="zh-CN" dirty="0" smtClean="0"/>
              <a:t>?</a:t>
            </a:r>
          </a:p>
          <a:p>
            <a:r>
              <a:rPr kumimoji="1" lang="en-US" altLang="zh-CN" dirty="0"/>
              <a:t>Local Interpretability for a Group of </a:t>
            </a:r>
            <a:r>
              <a:rPr kumimoji="1" lang="en-US" altLang="zh-CN" dirty="0" smtClean="0"/>
              <a:t>Predictions</a:t>
            </a:r>
          </a:p>
          <a:p>
            <a:pPr lvl="1"/>
            <a:r>
              <a:rPr kumimoji="1" lang="en-US" altLang="zh-CN" dirty="0"/>
              <a:t>Why did the model make specific decisions for a group of instances?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Taxonomy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04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Build Interpretable Model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Interpret Agnostic Model</a:t>
            </a:r>
          </a:p>
          <a:p>
            <a:pPr lvl="1"/>
            <a:r>
              <a:rPr kumimoji="1" lang="en-US" altLang="zh-CN" b="1" dirty="0"/>
              <a:t>Deep Neural </a:t>
            </a:r>
            <a:r>
              <a:rPr kumimoji="1" lang="en-US" altLang="zh-CN" b="1" dirty="0" smtClean="0"/>
              <a:t>Networks</a:t>
            </a:r>
          </a:p>
          <a:p>
            <a:pPr lvl="1"/>
            <a:r>
              <a:rPr kumimoji="1" lang="en-US" altLang="zh-CN" b="1" dirty="0" smtClean="0"/>
              <a:t>Ensemble Methods: GBDT, RF</a:t>
            </a:r>
            <a:endParaRPr lang="zh-CN" altLang="en-US" b="1" dirty="0"/>
          </a:p>
          <a:p>
            <a:pPr lvl="1"/>
            <a:endParaRPr kumimoji="1"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84" y="2330491"/>
            <a:ext cx="6858632" cy="25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Another Taxonomy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97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 smtClean="0"/>
              <a:t>Feature </a:t>
            </a:r>
            <a:r>
              <a:rPr kumimoji="1" lang="en-US" altLang="zh-CN" dirty="0"/>
              <a:t>summary </a:t>
            </a:r>
            <a:r>
              <a:rPr kumimoji="1" lang="en-US" altLang="zh-CN" dirty="0" smtClean="0"/>
              <a:t>statistic</a:t>
            </a:r>
          </a:p>
          <a:p>
            <a:pPr lvl="1"/>
            <a:r>
              <a:rPr kumimoji="1" lang="en-US" altLang="zh-CN" dirty="0" smtClean="0"/>
              <a:t>feature </a:t>
            </a:r>
            <a:r>
              <a:rPr kumimoji="1" lang="en-US" altLang="zh-CN" dirty="0"/>
              <a:t>importance </a:t>
            </a:r>
            <a:r>
              <a:rPr kumimoji="1" lang="en-US" altLang="zh-CN" dirty="0" smtClean="0"/>
              <a:t>scores</a:t>
            </a:r>
          </a:p>
          <a:p>
            <a:r>
              <a:rPr kumimoji="1" lang="en-US" altLang="zh-CN" dirty="0"/>
              <a:t>Feature summary </a:t>
            </a:r>
            <a:r>
              <a:rPr kumimoji="1" lang="en-US" altLang="zh-CN" dirty="0" smtClean="0"/>
              <a:t>visualization</a:t>
            </a:r>
          </a:p>
          <a:p>
            <a:pPr lvl="1"/>
            <a:r>
              <a:rPr kumimoji="1" lang="en-US" altLang="zh-CN" dirty="0" smtClean="0"/>
              <a:t>partial </a:t>
            </a:r>
            <a:r>
              <a:rPr kumimoji="1" lang="en-US" altLang="zh-CN" dirty="0"/>
              <a:t>dependence </a:t>
            </a:r>
            <a:r>
              <a:rPr kumimoji="1" lang="en-US" altLang="zh-CN" dirty="0" smtClean="0"/>
              <a:t>plots</a:t>
            </a:r>
          </a:p>
          <a:p>
            <a:r>
              <a:rPr kumimoji="1" lang="en-US" altLang="zh-CN" dirty="0"/>
              <a:t>Model </a:t>
            </a:r>
            <a:r>
              <a:rPr kumimoji="1" lang="en-US" altLang="zh-CN" dirty="0" smtClean="0"/>
              <a:t>internals</a:t>
            </a:r>
          </a:p>
          <a:p>
            <a:pPr lvl="1"/>
            <a:r>
              <a:rPr lang="en-US" altLang="zh-CN" dirty="0"/>
              <a:t>weights in linear models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learned </a:t>
            </a:r>
            <a:r>
              <a:rPr lang="en-US" altLang="zh-CN" dirty="0"/>
              <a:t>tree structure 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attention weights</a:t>
            </a:r>
          </a:p>
          <a:p>
            <a:pPr lvl="1"/>
            <a:r>
              <a:rPr kumimoji="1" lang="en-US" altLang="zh-CN" dirty="0" smtClean="0"/>
              <a:t>filters in CNN</a:t>
            </a:r>
          </a:p>
          <a:p>
            <a:pPr lvl="1"/>
            <a:r>
              <a:rPr kumimoji="1" lang="en-US" altLang="zh-CN" dirty="0" smtClean="0"/>
              <a:t>subgraphs</a:t>
            </a:r>
          </a:p>
          <a:p>
            <a:r>
              <a:rPr kumimoji="1" lang="en-US" altLang="zh-CN" dirty="0" smtClean="0"/>
              <a:t>Data point</a:t>
            </a:r>
          </a:p>
          <a:p>
            <a:pPr lvl="1"/>
            <a:r>
              <a:rPr lang="en-US" altLang="zh-CN" dirty="0"/>
              <a:t>similar data </a:t>
            </a:r>
            <a:r>
              <a:rPr lang="en-US" altLang="zh-CN" dirty="0" smtClean="0"/>
              <a:t>point</a:t>
            </a:r>
          </a:p>
          <a:p>
            <a:pPr lvl="1"/>
            <a:r>
              <a:rPr lang="en-US" altLang="zh-CN" dirty="0" smtClean="0"/>
              <a:t>prototypes</a:t>
            </a:r>
          </a:p>
          <a:p>
            <a:r>
              <a:rPr kumimoji="1" lang="en-US" altLang="zh-CN" dirty="0"/>
              <a:t>Intrinsically interpretable </a:t>
            </a:r>
            <a:r>
              <a:rPr kumimoji="1" lang="en-US" altLang="zh-CN" dirty="0" smtClean="0"/>
              <a:t>model</a:t>
            </a:r>
          </a:p>
          <a:p>
            <a:pPr lvl="1"/>
            <a:r>
              <a:rPr kumimoji="1" lang="en-US" altLang="zh-CN" dirty="0" smtClean="0"/>
              <a:t>Model surrogates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1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Completeness compared to the original model </a:t>
            </a:r>
            <a:endParaRPr lang="en-US" altLang="zh-CN" dirty="0" smtClean="0"/>
          </a:p>
          <a:p>
            <a:pPr lvl="1"/>
            <a:r>
              <a:rPr lang="en-US" altLang="zh-CN" dirty="0"/>
              <a:t>how closely it approximates the original model being explained </a:t>
            </a:r>
            <a:endParaRPr lang="en-US" altLang="zh-CN" dirty="0" smtClean="0"/>
          </a:p>
          <a:p>
            <a:r>
              <a:rPr lang="en-US" altLang="zh-CN" dirty="0"/>
              <a:t>Completeness as measured on a substitute task </a:t>
            </a:r>
            <a:r>
              <a:rPr lang="en-US" altLang="zh-CN" dirty="0" smtClean="0"/>
              <a:t>	</a:t>
            </a:r>
          </a:p>
          <a:p>
            <a:pPr lvl="1"/>
            <a:r>
              <a:rPr lang="en-US" altLang="zh-CN" dirty="0"/>
              <a:t>a salience explanation that is intended to reveal model sensitivity can be evaluated against a brute-force measurement of the model sensitivity </a:t>
            </a:r>
            <a:endParaRPr lang="en-US" altLang="zh-CN" dirty="0"/>
          </a:p>
          <a:p>
            <a:r>
              <a:rPr lang="en-US" altLang="zh-CN" dirty="0"/>
              <a:t>Ability to detect models with biases </a:t>
            </a:r>
            <a:endParaRPr lang="en-US" altLang="zh-CN" dirty="0"/>
          </a:p>
          <a:p>
            <a:pPr lvl="1"/>
            <a:r>
              <a:rPr lang="en-US" altLang="zh-CN" dirty="0"/>
              <a:t>presence or absence of a relevant bias </a:t>
            </a:r>
            <a:endParaRPr lang="en-US" altLang="zh-CN" dirty="0"/>
          </a:p>
          <a:p>
            <a:r>
              <a:rPr lang="en-US" altLang="zh-CN" dirty="0"/>
              <a:t>Human evaluation </a:t>
            </a:r>
            <a:endParaRPr lang="en-US" altLang="zh-CN" dirty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case study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AEC0B-8B02-49B1-B317-B4D1DD4F535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2247" y="6176963"/>
            <a:ext cx="9606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</a:rPr>
              <a:t>Gilpin L H, </a:t>
            </a:r>
            <a:r>
              <a:rPr lang="en-US" altLang="zh-CN" dirty="0" err="1">
                <a:solidFill>
                  <a:srgbClr val="222222"/>
                </a:solidFill>
              </a:rPr>
              <a:t>Bau</a:t>
            </a:r>
            <a:r>
              <a:rPr lang="en-US" altLang="zh-CN" dirty="0">
                <a:solidFill>
                  <a:srgbClr val="222222"/>
                </a:solidFill>
              </a:rPr>
              <a:t> D, Yuan B Z, et al. Explaining Explanations: An Approach to Evaluating Interpretability of Machine Learning[J]. </a:t>
            </a:r>
            <a:r>
              <a:rPr lang="en-US" altLang="zh-CN" dirty="0" err="1">
                <a:solidFill>
                  <a:srgbClr val="222222"/>
                </a:solidFill>
              </a:rPr>
              <a:t>arXiv</a:t>
            </a:r>
            <a:r>
              <a:rPr lang="en-US" altLang="zh-CN" dirty="0">
                <a:solidFill>
                  <a:srgbClr val="222222"/>
                </a:solidFill>
              </a:rPr>
              <a:t> preprint arXiv:1806.00069, 2018</a:t>
            </a:r>
            <a:r>
              <a:rPr lang="en-US" altLang="zh-CN" dirty="0" smtClean="0">
                <a:solidFill>
                  <a:srgbClr val="222222"/>
                </a:solidFill>
              </a:rPr>
              <a:t>. Citation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1821</TotalTime>
  <Words>1012</Words>
  <Application>Microsoft Macintosh PowerPoint</Application>
  <PresentationFormat>宽屏</PresentationFormat>
  <Paragraphs>198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DengXian</vt:lpstr>
      <vt:lpstr>DengXian Light</vt:lpstr>
      <vt:lpstr>Times New Roman</vt:lpstr>
      <vt:lpstr>Arial</vt:lpstr>
      <vt:lpstr>Office 主题</vt:lpstr>
      <vt:lpstr>Model Interpretability:  Basics, Methods and Opportunities</vt:lpstr>
      <vt:lpstr>Model Interpretability Basics</vt:lpstr>
      <vt:lpstr>Definition of Interpretability </vt:lpstr>
      <vt:lpstr>The Importance of Interpretability</vt:lpstr>
      <vt:lpstr>The Importance of Interpretability</vt:lpstr>
      <vt:lpstr>Scope of Interpretability</vt:lpstr>
      <vt:lpstr>Taxonomy</vt:lpstr>
      <vt:lpstr>Another Taxonomy</vt:lpstr>
      <vt:lpstr>Evaluations</vt:lpstr>
      <vt:lpstr>Reading List</vt:lpstr>
      <vt:lpstr>Methods of Build Interpretable Model</vt:lpstr>
      <vt:lpstr>Simple Model</vt:lpstr>
      <vt:lpstr>Attention Mechanism</vt:lpstr>
      <vt:lpstr>External Knowledge Guided Architecture Design</vt:lpstr>
      <vt:lpstr>Internal Knowledge Guided Architecture Design</vt:lpstr>
      <vt:lpstr>Methods of Interpret Agnostic Model</vt:lpstr>
      <vt:lpstr>Visualization</vt:lpstr>
      <vt:lpstr>Visualization</vt:lpstr>
      <vt:lpstr>Feature Importance</vt:lpstr>
      <vt:lpstr>Feature Importance / Selection</vt:lpstr>
      <vt:lpstr>Feature Importance / Selection</vt:lpstr>
      <vt:lpstr>Feature Importance</vt:lpstr>
      <vt:lpstr>Local Surrogate Model</vt:lpstr>
      <vt:lpstr>Global Surrogate Model</vt:lpstr>
      <vt:lpstr>Opportunities</vt:lpstr>
      <vt:lpstr>Build Interpretable Model</vt:lpstr>
      <vt:lpstr>Interpret Agnostic Model</vt:lpstr>
      <vt:lpstr>One More Thing ... </vt:lpstr>
      <vt:lpstr>Thanks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 Stanley</dc:creator>
  <cp:lastModifiedBy>Shenda Hong</cp:lastModifiedBy>
  <cp:revision>265</cp:revision>
  <dcterms:created xsi:type="dcterms:W3CDTF">2018-12-04T02:32:43Z</dcterms:created>
  <dcterms:modified xsi:type="dcterms:W3CDTF">2018-12-05T16:50:27Z</dcterms:modified>
</cp:coreProperties>
</file>